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9" d="100"/>
          <a:sy n="79" d="100"/>
        </p:scale>
        <p:origin x="1570" y="72"/>
      </p:cViewPr>
      <p:guideLst>
        <p:guide orient="horz" pos="216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6.xml"/><Relationship Id="rId7" Type="http://schemas.openxmlformats.org/officeDocument/2006/relationships/image" Target="../media/image5.png"/><Relationship Id="rId6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tags" Target="../tags/tag14.xml"/><Relationship Id="rId3" Type="http://schemas.openxmlformats.org/officeDocument/2006/relationships/image" Target="../media/image3.png"/><Relationship Id="rId2" Type="http://schemas.openxmlformats.org/officeDocument/2006/relationships/tags" Target="../tags/tag13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../media/image8.png"/><Relationship Id="rId6" Type="http://schemas.openxmlformats.org/officeDocument/2006/relationships/tags" Target="../tags/tag23.xml"/><Relationship Id="rId5" Type="http://schemas.openxmlformats.org/officeDocument/2006/relationships/image" Target="../media/image7.png"/><Relationship Id="rId4" Type="http://schemas.openxmlformats.org/officeDocument/2006/relationships/tags" Target="../tags/tag22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image" Target="../media/image9.png"/><Relationship Id="rId4" Type="http://schemas.openxmlformats.org/officeDocument/2006/relationships/tags" Target="../tags/tag60.xml"/><Relationship Id="rId3" Type="http://schemas.openxmlformats.org/officeDocument/2006/relationships/image" Target="../media/image1.png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封面页_设计模板87.png封面页_设计模板87"/>
          <p:cNvPicPr/>
          <p:nvPr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953" y="0"/>
            <a:ext cx="9142095" cy="6858000"/>
          </a:xfrm>
          <a:prstGeom prst="rect">
            <a:avLst/>
          </a:prstGeom>
        </p:spPr>
      </p:pic>
      <p:pic>
        <p:nvPicPr>
          <p:cNvPr id="13" name="图片 12" descr="/Users/wangweisen/Desktop/书.png书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479120" y="3590662"/>
            <a:ext cx="4176236" cy="3267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514350" y="1013931"/>
            <a:ext cx="8115300" cy="1800000"/>
          </a:xfrm>
        </p:spPr>
        <p:txBody>
          <a:bodyPr wrap="square" anchor="b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35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6350"/>
            <a:ext cx="20574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14349" y="2931456"/>
            <a:ext cx="8115300" cy="504000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35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封面页_设计模板87.png封面页_设计模板87"/>
          <p:cNvPicPr/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900" y="159"/>
            <a:ext cx="9142200" cy="6857683"/>
          </a:xfrm>
          <a:prstGeom prst="rect">
            <a:avLst/>
          </a:prstGeom>
        </p:spPr>
      </p:pic>
      <p:pic>
        <p:nvPicPr>
          <p:cNvPr id="11" name="图片 10" descr="/Users/wangweisen/Desktop/球.png球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244447"/>
            <a:ext cx="1348740" cy="1613553"/>
          </a:xfrm>
          <a:prstGeom prst="rect">
            <a:avLst/>
          </a:prstGeom>
        </p:spPr>
      </p:pic>
      <p:pic>
        <p:nvPicPr>
          <p:cNvPr id="12" name="图片 11" descr="/Users/wangweisen/Desktop/眼镜.png眼镜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795260" y="0"/>
            <a:ext cx="1348740" cy="1134442"/>
          </a:xfrm>
          <a:prstGeom prst="rect">
            <a:avLst/>
          </a:prstGeom>
        </p:spPr>
      </p:pic>
      <p:pic>
        <p:nvPicPr>
          <p:cNvPr id="13" name="图片 12" descr="/Users/wangweisen/Desktop/灯泡.png灯泡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0"/>
            <a:ext cx="1025366" cy="976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323975" y="1438910"/>
            <a:ext cx="1705451" cy="914400"/>
          </a:xfrm>
        </p:spPr>
        <p:txBody>
          <a:bodyPr vert="horz" wrap="square" lIns="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pc="0" baseline="0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marL="0" lvl="0" algn="ctr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900" y="159"/>
            <a:ext cx="9142200" cy="6857683"/>
          </a:xfrm>
          <a:prstGeom prst="rect">
            <a:avLst/>
          </a:prstGeom>
        </p:spPr>
      </p:pic>
      <p:pic>
        <p:nvPicPr>
          <p:cNvPr id="10" name="图片 9" descr="图层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585839"/>
            <a:ext cx="383372" cy="2307101"/>
          </a:xfrm>
          <a:prstGeom prst="rect">
            <a:avLst/>
          </a:prstGeom>
        </p:spPr>
      </p:pic>
      <p:pic>
        <p:nvPicPr>
          <p:cNvPr id="11" name="图片 10" descr="/Users/wangweisen/Desktop/书.png书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655935" y="3564890"/>
            <a:ext cx="3488055" cy="3293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3400" y="2641600"/>
            <a:ext cx="6557963" cy="1509379"/>
          </a:xfr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sz="4050" b="0" i="0" u="none" strike="noStrike" kern="0" cap="none" spc="0" normalizeH="0" baseline="0" noProof="1" dirty="0">
                <a:solidFill>
                  <a:schemeClr val="lt1"/>
                </a:solidFill>
                <a:uFillTx/>
                <a:latin typeface="+mj-lt"/>
              </a:defRPr>
            </a:lvl1pPr>
          </a:lstStyle>
          <a:p>
            <a:pPr marL="0" marR="0" lvl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533400" y="646328"/>
            <a:ext cx="6557963" cy="1824574"/>
          </a:xfrm>
          <a:noFill/>
        </p:spPr>
        <p:txBody>
          <a:bodyPr wrap="none"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6000" b="0" spc="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521100" y="1233488"/>
            <a:ext cx="3886200" cy="49441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4734900" y="1233488"/>
            <a:ext cx="3886200" cy="49441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21100" y="360000"/>
            <a:ext cx="8100000" cy="72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100" y="1246687"/>
            <a:ext cx="3868340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521100" y="1740878"/>
            <a:ext cx="3868340" cy="4448786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733709" y="1246687"/>
            <a:ext cx="3887391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733709" y="1740878"/>
            <a:ext cx="3887391" cy="4448786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21100" y="360000"/>
            <a:ext cx="8100000" cy="72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8650" y="360000"/>
            <a:ext cx="7886700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100" y="1233488"/>
            <a:ext cx="8108550" cy="431189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5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Users/wangweisen/Desktop/封面页_设计模板87.png封面页_设计模板87"/>
          <p:cNvPicPr/>
          <p:nvPr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953" y="0"/>
            <a:ext cx="9142095" cy="6858000"/>
          </a:xfrm>
          <a:prstGeom prst="rect">
            <a:avLst/>
          </a:prstGeom>
        </p:spPr>
      </p:pic>
      <p:pic>
        <p:nvPicPr>
          <p:cNvPr id="13" name="图片 12" descr="/Users/wangweisen/Desktop/花.png花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5720717" y="3783"/>
            <a:ext cx="2889883" cy="57696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52011" y="2019300"/>
            <a:ext cx="4672489" cy="235585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5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6350"/>
            <a:ext cx="20574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7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image" Target="../media/image3.png"/><Relationship Id="rId13" Type="http://schemas.openxmlformats.org/officeDocument/2006/relationships/tags" Target="../tags/tag65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900" y="0"/>
            <a:ext cx="91422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521100" y="360000"/>
            <a:ext cx="81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521100" y="1233488"/>
            <a:ext cx="8108550" cy="494411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521100" y="6356350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572250" y="6356350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olidFill>
                  <a:schemeClr val="tx1"/>
                </a:solidFill>
              </a:rPr>
              <a:t>Xây dựng Web nhận diện chữ số viết tay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7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14350" y="1617698"/>
            <a:ext cx="8115300" cy="1350000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vi-VN" sz="5800"/>
              <a:t>Phân loại chữ viết tay sử dụng MNIST</a:t>
            </a:r>
            <a:endParaRPr lang="vi-VN" sz="580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514349" y="3055842"/>
            <a:ext cx="8115300" cy="378000"/>
          </a:xfrm>
        </p:spPr>
        <p:txBody>
          <a:bodyPr/>
          <a:lstStyle/>
          <a:p>
            <a:r>
              <a:rPr lang="en-US"/>
              <a:t>Name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Người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dùng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chọn</a:t>
            </a:r>
            <a:r>
              <a:rPr dirty="0">
                <a:solidFill>
                  <a:schemeClr val="tx1"/>
                </a:solidFill>
              </a:rPr>
              <a:t> file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số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viết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tay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được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đưa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hình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Hiển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thị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số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dự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đoán</a:t>
            </a:r>
            <a:r>
              <a:rPr dirty="0">
                <a:solidFill>
                  <a:schemeClr val="tx1"/>
                </a:solidFill>
              </a:rPr>
              <a:t> + </a:t>
            </a:r>
            <a:r>
              <a:rPr dirty="0" err="1">
                <a:solidFill>
                  <a:schemeClr val="tx1"/>
                </a:solidFill>
              </a:rPr>
              <a:t>xác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suất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Dự đoán ảnh tải lên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Hệ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thống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hoạt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động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ổn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định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trên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trình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duyệt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Dự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đoán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chính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xác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với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đúng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chuẩn</a:t>
            </a:r>
            <a:r>
              <a:rPr dirty="0">
                <a:solidFill>
                  <a:schemeClr val="tx1"/>
                </a:solidFill>
              </a:rPr>
              <a:t> (</a:t>
            </a:r>
            <a:r>
              <a:rPr dirty="0" err="1">
                <a:solidFill>
                  <a:schemeClr val="tx1"/>
                </a:solidFill>
              </a:rPr>
              <a:t>số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rõ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nét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nền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sáng</a:t>
            </a:r>
            <a:r>
              <a:rPr dirty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Giao </a:t>
            </a:r>
            <a:r>
              <a:rPr dirty="0" err="1">
                <a:solidFill>
                  <a:schemeClr val="tx1"/>
                </a:solidFill>
              </a:rPr>
              <a:t>diện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trực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quan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dễ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thao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tác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người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dùng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Kết quả thực nghiệm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Xây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dựng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được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hệ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thống</a:t>
            </a:r>
            <a:r>
              <a:rPr dirty="0">
                <a:solidFill>
                  <a:schemeClr val="tx1"/>
                </a:solidFill>
              </a:rPr>
              <a:t> web </a:t>
            </a:r>
            <a:r>
              <a:rPr dirty="0" err="1">
                <a:solidFill>
                  <a:schemeClr val="tx1"/>
                </a:solidFill>
              </a:rPr>
              <a:t>nhận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diện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số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viết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tay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Mô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hình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kết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quả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chính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xác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cao</a:t>
            </a:r>
            <a:r>
              <a:rPr dirty="0">
                <a:solidFill>
                  <a:schemeClr val="tx1"/>
                </a:solidFill>
              </a:rPr>
              <a:t> (~98%)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Tích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hợp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dự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đoán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người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dùng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tải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lên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thành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công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Kết luận - Đạt được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Cách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dụng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liệu</a:t>
            </a:r>
            <a:r>
              <a:rPr dirty="0">
                <a:solidFill>
                  <a:schemeClr val="tx1"/>
                </a:solidFill>
              </a:rPr>
              <a:t> MNIST </a:t>
            </a:r>
            <a:r>
              <a:rPr dirty="0" err="1">
                <a:solidFill>
                  <a:schemeClr val="tx1"/>
                </a:solidFill>
              </a:rPr>
              <a:t>với</a:t>
            </a:r>
            <a:r>
              <a:rPr dirty="0">
                <a:solidFill>
                  <a:schemeClr val="tx1"/>
                </a:solidFill>
              </a:rPr>
              <a:t> Scikit-learn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Xử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hiệu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quả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với</a:t>
            </a:r>
            <a:r>
              <a:rPr dirty="0">
                <a:solidFill>
                  <a:schemeClr val="tx1"/>
                </a:solidFill>
              </a:rPr>
              <a:t> Pillow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skimage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Kết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hợp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học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máy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Web App </a:t>
            </a:r>
            <a:r>
              <a:rPr dirty="0" err="1">
                <a:solidFill>
                  <a:schemeClr val="tx1"/>
                </a:solidFill>
              </a:rPr>
              <a:t>bằng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Flask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Trình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bày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kết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quả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bằng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biểu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đồ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trực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quan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hóa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Kết luận - Học được gì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Tối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ưu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giao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diện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đẹp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hơn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hỗ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trợ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trực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tiếp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Triển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khai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lên</a:t>
            </a:r>
            <a:r>
              <a:rPr dirty="0">
                <a:solidFill>
                  <a:schemeClr val="tx1"/>
                </a:solidFill>
              </a:rPr>
              <a:t> server </a:t>
            </a:r>
            <a:r>
              <a:rPr dirty="0" err="1">
                <a:solidFill>
                  <a:schemeClr val="tx1"/>
                </a:solidFill>
              </a:rPr>
              <a:t>thực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tế</a:t>
            </a:r>
            <a:r>
              <a:rPr dirty="0">
                <a:solidFill>
                  <a:schemeClr val="tx1"/>
                </a:solidFill>
              </a:rPr>
              <a:t> (Heroku, AWS)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Mở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rộng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nhận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diện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viết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số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âm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biểu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tượng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Thêm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chức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năng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lưu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lịch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dự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đoán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Hướng phát triển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Ứng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dụng</a:t>
            </a:r>
            <a:r>
              <a:rPr dirty="0">
                <a:solidFill>
                  <a:schemeClr val="tx1"/>
                </a:solidFill>
              </a:rPr>
              <a:t> web </a:t>
            </a:r>
            <a:r>
              <a:rPr dirty="0" err="1">
                <a:solidFill>
                  <a:schemeClr val="tx1"/>
                </a:solidFill>
              </a:rPr>
              <a:t>sử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dụng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Flask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Huấn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luyện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hình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phân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loại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số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viết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tay</a:t>
            </a:r>
            <a:r>
              <a:rPr dirty="0">
                <a:solidFill>
                  <a:schemeClr val="tx1"/>
                </a:solidFill>
              </a:rPr>
              <a:t> (0-9)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Sử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dụng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bộ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liệu</a:t>
            </a:r>
            <a:r>
              <a:rPr dirty="0">
                <a:solidFill>
                  <a:schemeClr val="tx1"/>
                </a:solidFill>
              </a:rPr>
              <a:t> MNIST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Cho </a:t>
            </a:r>
            <a:r>
              <a:rPr dirty="0" err="1">
                <a:solidFill>
                  <a:schemeClr val="tx1"/>
                </a:solidFill>
              </a:rPr>
              <a:t>phép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người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dùng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tải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lên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dự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đoán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kết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quả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Tổng quan hệ thống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Python, </a:t>
            </a:r>
            <a:r>
              <a:rPr lang="vi-VN" dirty="0" err="1">
                <a:solidFill>
                  <a:schemeClr val="tx1"/>
                </a:solidFill>
              </a:rPr>
              <a:t>Flask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giao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diện</a:t>
            </a:r>
            <a:r>
              <a:rPr dirty="0">
                <a:solidFill>
                  <a:schemeClr val="tx1"/>
                </a:solidFill>
              </a:rPr>
              <a:t> Web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Scikit-learn </a:t>
            </a:r>
            <a:r>
              <a:rPr dirty="0" err="1">
                <a:solidFill>
                  <a:schemeClr val="tx1"/>
                </a:solidFill>
              </a:rPr>
              <a:t>để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huấn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luyện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hình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Thư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viện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: Pillow, </a:t>
            </a:r>
            <a:r>
              <a:rPr dirty="0" err="1">
                <a:solidFill>
                  <a:schemeClr val="tx1"/>
                </a:solidFill>
              </a:rPr>
              <a:t>skimage</a:t>
            </a:r>
            <a:r>
              <a:rPr dirty="0">
                <a:solidFill>
                  <a:schemeClr val="tx1"/>
                </a:solidFill>
              </a:rPr>
              <a:t>, matplotlib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Trực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quan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hóa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với</a:t>
            </a:r>
            <a:r>
              <a:rPr dirty="0">
                <a:solidFill>
                  <a:schemeClr val="tx1"/>
                </a:solidFill>
              </a:rPr>
              <a:t> seaborn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Công nghệ sử dụng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Giao </a:t>
            </a:r>
            <a:r>
              <a:rPr dirty="0" err="1">
                <a:solidFill>
                  <a:schemeClr val="tx1"/>
                </a:solidFill>
              </a:rPr>
              <a:t>diện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người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dùng</a:t>
            </a:r>
            <a:r>
              <a:rPr dirty="0">
                <a:solidFill>
                  <a:schemeClr val="tx1"/>
                </a:solidFill>
              </a:rPr>
              <a:t> (Web)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Xử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lý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tải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lên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Mô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hình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học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máy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dự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đoán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số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Trình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bày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kết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quả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dưới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dạng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biểu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đồ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Kiến trúc hệ thống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Chuyển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sang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xám</a:t>
            </a:r>
            <a:r>
              <a:rPr dirty="0">
                <a:solidFill>
                  <a:schemeClr val="tx1"/>
                </a:solidFill>
              </a:rPr>
              <a:t> (grayscale)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Làm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rõ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nét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lọc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nhiễu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Resize </a:t>
            </a:r>
            <a:r>
              <a:rPr dirty="0" err="1">
                <a:solidFill>
                  <a:schemeClr val="tx1"/>
                </a:solidFill>
              </a:rPr>
              <a:t>về</a:t>
            </a:r>
            <a:r>
              <a:rPr dirty="0">
                <a:solidFill>
                  <a:schemeClr val="tx1"/>
                </a:solidFill>
              </a:rPr>
              <a:t> 28x28 pixels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Chuẩn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hóa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đảo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màu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trước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khi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đưa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hình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Xử lý ảnh đầu vào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So </a:t>
            </a:r>
            <a:r>
              <a:rPr dirty="0" err="1">
                <a:solidFill>
                  <a:schemeClr val="tx1"/>
                </a:solidFill>
              </a:rPr>
              <a:t>sánh</a:t>
            </a:r>
            <a:r>
              <a:rPr dirty="0">
                <a:solidFill>
                  <a:schemeClr val="tx1"/>
                </a:solidFill>
              </a:rPr>
              <a:t> 2 </a:t>
            </a:r>
            <a:r>
              <a:rPr dirty="0" err="1">
                <a:solidFill>
                  <a:schemeClr val="tx1"/>
                </a:solidFill>
              </a:rPr>
              <a:t>mô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hình</a:t>
            </a:r>
            <a:r>
              <a:rPr dirty="0">
                <a:solidFill>
                  <a:schemeClr val="tx1"/>
                </a:solidFill>
              </a:rPr>
              <a:t>: </a:t>
            </a:r>
            <a:r>
              <a:rPr dirty="0" err="1">
                <a:solidFill>
                  <a:schemeClr val="tx1"/>
                </a:solidFill>
              </a:rPr>
              <a:t>RandomForest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SVM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Tập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huấn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luyện</a:t>
            </a:r>
            <a:r>
              <a:rPr dirty="0">
                <a:solidFill>
                  <a:schemeClr val="tx1"/>
                </a:solidFill>
              </a:rPr>
              <a:t>: 60,000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kiểm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thử</a:t>
            </a:r>
            <a:r>
              <a:rPr dirty="0">
                <a:solidFill>
                  <a:schemeClr val="tx1"/>
                </a:solidFill>
              </a:rPr>
              <a:t>: 10,000 </a:t>
            </a:r>
            <a:r>
              <a:rPr dirty="0" err="1">
                <a:solidFill>
                  <a:schemeClr val="tx1"/>
                </a:solidFill>
              </a:rPr>
              <a:t>ảnh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Đánh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giá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bằng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độ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chính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xác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Confusion Matrix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Huấn luyện mô hình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Cho </a:t>
            </a:r>
            <a:r>
              <a:rPr dirty="0" err="1">
                <a:solidFill>
                  <a:schemeClr val="tx1"/>
                </a:solidFill>
              </a:rPr>
              <a:t>phép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tải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lên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từ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máy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tính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Hiển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thị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gốc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đã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lý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Dự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đoán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số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xác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suất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Trực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quan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hóa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phân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phối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xác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suất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bằng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biểu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đồ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Giao diện Web App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Huấn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luyện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mô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hình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và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đánh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giá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Dự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đoán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số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từ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tải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lên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Hiển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thị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kết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quả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biểu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đồ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xác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suất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Giao </a:t>
            </a:r>
            <a:r>
              <a:rPr dirty="0" err="1">
                <a:solidFill>
                  <a:schemeClr val="tx1"/>
                </a:solidFill>
              </a:rPr>
              <a:t>diện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đơn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giản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dirty="0" err="1">
                <a:solidFill>
                  <a:schemeClr val="tx1"/>
                </a:solidFill>
              </a:rPr>
              <a:t>dễ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sử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dụng</a:t>
            </a:r>
            <a:endParaRPr dirty="0" err="1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Các chức năng chính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Độ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chính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xác</a:t>
            </a:r>
            <a:r>
              <a:rPr dirty="0">
                <a:solidFill>
                  <a:schemeClr val="tx1"/>
                </a:solidFill>
              </a:rPr>
              <a:t>: ~96%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Nhận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diện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tốt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các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chữ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số</a:t>
            </a:r>
            <a:r>
              <a:rPr dirty="0">
                <a:solidFill>
                  <a:schemeClr val="tx1"/>
                </a:solidFill>
              </a:rPr>
              <a:t> 0-9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Thời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gian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dự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đoán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nhanh</a:t>
            </a:r>
            <a:r>
              <a:rPr dirty="0">
                <a:solidFill>
                  <a:schemeClr val="tx1"/>
                </a:solidFill>
              </a:rPr>
              <a:t> (~0.1s/</a:t>
            </a:r>
            <a:r>
              <a:rPr dirty="0" err="1">
                <a:solidFill>
                  <a:schemeClr val="tx1"/>
                </a:solidFill>
              </a:rPr>
              <a:t>ảnh</a:t>
            </a:r>
            <a:r>
              <a:rPr dirty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Title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marR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44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>
                <a:solidFill>
                  <a:schemeClr val="tx1"/>
                </a:solidFill>
              </a:rPr>
              <a:t>Kết quả mô hình RandomForest</a:t>
            </a:r>
            <a:endParaRPr lang="vi-V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0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02.xml><?xml version="1.0" encoding="utf-8"?>
<p:tagLst xmlns:p="http://schemas.openxmlformats.org/presentationml/2006/main">
  <p:tag name="KSO_WM_SLIDE_TYPE" val="text"/>
  <p:tag name="KSO_WM_BEAUTIFY_FLAG" val="#wm#"/>
</p:tagLst>
</file>

<file path=ppt/tags/tag103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0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05.xml><?xml version="1.0" encoding="utf-8"?>
<p:tagLst xmlns:p="http://schemas.openxmlformats.org/presentationml/2006/main">
  <p:tag name="KSO_WM_SLIDE_TYPE" val="text"/>
  <p:tag name="KSO_WM_BEAUTIFY_FLAG" val="#wm#"/>
</p:tagLst>
</file>

<file path=ppt/tags/tag106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07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08.xml><?xml version="1.0" encoding="utf-8"?>
<p:tagLst xmlns:p="http://schemas.openxmlformats.org/presentationml/2006/main">
  <p:tag name="KSO_WM_SLIDE_TYPE" val="text"/>
  <p:tag name="KSO_WM_BEAUTIFY_FLAG" val="#wm#"/>
</p:tagLst>
</file>

<file path=ppt/tags/tag109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1.xml><?xml version="1.0" encoding="utf-8"?>
<p:tagLst xmlns:p="http://schemas.openxmlformats.org/presentationml/2006/main">
  <p:tag name="KSO_WM_SLIDE_TYPE" val="text"/>
  <p:tag name="KSO_WM_BEAUTIFY_FLAG" val="#wm#"/>
</p:tagLst>
</file>

<file path=ppt/tags/tag112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1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4.xml><?xml version="1.0" encoding="utf-8"?>
<p:tagLst xmlns:p="http://schemas.openxmlformats.org/presentationml/2006/main">
  <p:tag name="KSO_WM_SLIDE_TYPE" val="text"/>
  <p:tag name="KSO_WM_BEAUTIFY_FLAG" val="#wm#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CHIP_GROUPID" val="62f21348295c1bf6da6fc98f"/>
  <p:tag name="KSO_WM_CHIP_XID" val="62f21364295c1bf6da6fc996"/>
  <p:tag name="KSO_WM_UNIT_DEC_AREA_ID" val="a064e949e181447db59ae2bf88cda68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775527b5b424a3894032976e74227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CHIP_GROUPID" val="62f21348295c1bf6da6fc98f"/>
  <p:tag name="KSO_WM_CHIP_XID" val="62f21364295c1bf6da6fc995"/>
  <p:tag name="KSO_WM_UNIT_DEC_AREA_ID" val="a612d3ffd10a46beb25fa6e232f2bdaf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4315f103048e8ae8817f10441536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CHIP_GROUPID" val="62f21348295c1bf6da6fc98f"/>
  <p:tag name="KSO_WM_CHIP_XID" val="62f21364295c1bf6da6fc994"/>
  <p:tag name="KSO_WM_UNIT_DEC_AREA_ID" val="349dad548e744e75800b45d3ae5e21b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649e15246148879f18609705cddd5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CHIP_GROUPID" val="62f21348295c1bf6da6fc98f"/>
  <p:tag name="KSO_WM_CHIP_XID" val="62f21364295c1bf6da6fc993"/>
  <p:tag name="KSO_WM_UNIT_DEC_AREA_ID" val="aa2a09a0816447809b4f42233886b0e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c8cbf2b50442ab9b8f0965899d68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CHIP_GROUPID" val="62f21348295c1bf6da6fc98f"/>
  <p:tag name="KSO_WM_CHIP_XID" val="62f21364295c1bf6da6fc99f"/>
  <p:tag name="KSO_WM_UNIT_DEC_AREA_ID" val="89314f58d1b44e3697055986834a25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d55d273d094d8e8c339f31a9da97b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CHIP_GROUPID" val="62f21348295c1bf6da6fc98f"/>
  <p:tag name="KSO_WM_CHIP_XID" val="62f21364295c1bf6da6fc99b"/>
  <p:tag name="KSO_WM_UNIT_DEC_AREA_ID" val="c2c2c76809544bb1ae7e2124ecdcf3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5457cc402ca42ddb04ed2c8ad24ed8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CHIP_GROUPID" val="62f21348295c1bf6da6fc98f"/>
  <p:tag name="KSO_WM_CHIP_XID" val="62f21364295c1bf6da6fc999"/>
  <p:tag name="KSO_WM_UNIT_DEC_AREA_ID" val="d7f6fdf254c74dbfb2abcb13e2fb5e4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2acabc223fa4ff0a2896056eb7283f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CHIP_GROUPID" val="62f21348295c1bf6da6fc98f"/>
  <p:tag name="KSO_WM_CHIP_XID" val="62f21364295c1bf6da6fc99a"/>
  <p:tag name="KSO_WM_UNIT_DEC_AREA_ID" val="44f92b04ddfa4c5c9aae70025c5edaa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aaa8b8784e41fcb06bd94b94e70d9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CHIP_GROUPID" val="62f21348295c1bf6da6fc98f"/>
  <p:tag name="KSO_WM_CHIP_XID" val="62f21364295c1bf6da6fc997"/>
  <p:tag name="KSO_WM_UNIT_DEC_AREA_ID" val="6bc9c7ab13624c88a089ab14bf56b6e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b6a67ed0a53453480986db390155c7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CHIP_GROUPID" val="62f21348295c1bf6da6fc98f"/>
  <p:tag name="KSO_WM_CHIP_XID" val="62f21364295c1bf6da6fc99e"/>
  <p:tag name="KSO_WM_UNIT_DEC_AREA_ID" val="9d3a61e87e0d48cca2ee399ce70f08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081e221799945c29236480b29c10cd8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6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8"/>
  <p:tag name="KSO_WM_TEMPLATE_THUMBS_INDEX" val="1、9"/>
</p:tagLst>
</file>

<file path=ppt/tags/tag72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7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8_1*f*4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Name"/>
</p:tagLst>
</file>

<file path=ppt/tags/tag75.xml><?xml version="1.0" encoding="utf-8"?>
<p:tagLst xmlns:p="http://schemas.openxmlformats.org/presentationml/2006/main">
  <p:tag name="KSO_WM_SPECIAL_SOURCE" val="bdnull"/>
  <p:tag name="KSO_WM_SLIDE_ID" val="custom20233468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68"/>
  <p:tag name="KSO_WM_SLIDE_LAYOUT" val="a_f"/>
  <p:tag name="KSO_WM_SLIDE_LAYOUT_CNT" val="1_1"/>
  <p:tag name="KSO_WM_TEMPLATE_THUMBS_INDEX" val="1、9"/>
  <p:tag name="KSO_WM_SLIDE_THEME_ID" val="3319795"/>
  <p:tag name="KSO_WM_SLIDE_THEME_NAME" val="Z_20233468_Blue Blackboard"/>
</p:tagLst>
</file>

<file path=ppt/tags/tag76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77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78.xml><?xml version="1.0" encoding="utf-8"?>
<p:tagLst xmlns:p="http://schemas.openxmlformats.org/presentationml/2006/main">
  <p:tag name="KSO_WM_SLIDE_TYPE" val="text"/>
  <p:tag name="KSO_WM_BEAUTIFY_FLAG" val="#wm#"/>
</p:tagLst>
</file>

<file path=ppt/tags/tag79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81.xml><?xml version="1.0" encoding="utf-8"?>
<p:tagLst xmlns:p="http://schemas.openxmlformats.org/presentationml/2006/main">
  <p:tag name="KSO_WM_SLIDE_TYPE" val="text"/>
  <p:tag name="KSO_WM_BEAUTIFY_FLAG" val="#wm#"/>
</p:tagLst>
</file>

<file path=ppt/tags/tag82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8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84.xml><?xml version="1.0" encoding="utf-8"?>
<p:tagLst xmlns:p="http://schemas.openxmlformats.org/presentationml/2006/main">
  <p:tag name="KSO_WM_SLIDE_TYPE" val="text"/>
  <p:tag name="KSO_WM_BEAUTIFY_FLAG" val="#wm#"/>
</p:tagLst>
</file>

<file path=ppt/tags/tag85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8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87.xml><?xml version="1.0" encoding="utf-8"?>
<p:tagLst xmlns:p="http://schemas.openxmlformats.org/presentationml/2006/main">
  <p:tag name="KSO_WM_SLIDE_TYPE" val="text"/>
  <p:tag name="KSO_WM_BEAUTIFY_FLAG" val="#wm#"/>
</p:tagLst>
</file>

<file path=ppt/tags/tag88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89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SLIDE_TYPE" val="text"/>
  <p:tag name="KSO_WM_BEAUTIFY_FLAG" val="#wm#"/>
</p:tagLst>
</file>

<file path=ppt/tags/tag91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3.xml><?xml version="1.0" encoding="utf-8"?>
<p:tagLst xmlns:p="http://schemas.openxmlformats.org/presentationml/2006/main">
  <p:tag name="KSO_WM_SLIDE_TYPE" val="text"/>
  <p:tag name="KSO_WM_BEAUTIFY_FLAG" val="#wm#"/>
</p:tagLst>
</file>

<file path=ppt/tags/tag94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5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6.xml><?xml version="1.0" encoding="utf-8"?>
<p:tagLst xmlns:p="http://schemas.openxmlformats.org/presentationml/2006/main">
  <p:tag name="KSO_WM_SLIDE_TYPE" val="text"/>
  <p:tag name="KSO_WM_BEAUTIFY_FLAG" val="#wm#"/>
</p:tagLst>
</file>

<file path=ppt/tags/tag97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99.xml><?xml version="1.0" encoding="utf-8"?>
<p:tagLst xmlns:p="http://schemas.openxmlformats.org/presentationml/2006/main">
  <p:tag name="KSO_WM_SLIDE_TYPE" val="text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2707">
      <a:dk1>
        <a:srgbClr val="000000"/>
      </a:dk1>
      <a:lt1>
        <a:srgbClr val="FFFFFF"/>
      </a:lt1>
      <a:dk2>
        <a:srgbClr val="29363B"/>
      </a:dk2>
      <a:lt2>
        <a:srgbClr val="FFFFFF"/>
      </a:lt2>
      <a:accent1>
        <a:srgbClr val="87A5C7"/>
      </a:accent1>
      <a:accent2>
        <a:srgbClr val="9EAAB0"/>
      </a:accent2>
      <a:accent3>
        <a:srgbClr val="F1AF97"/>
      </a:accent3>
      <a:accent4>
        <a:srgbClr val="C1B7B8"/>
      </a:accent4>
      <a:accent5>
        <a:srgbClr val="D6B8B2"/>
      </a:accent5>
      <a:accent6>
        <a:srgbClr val="E6AFA2"/>
      </a:accent6>
      <a:hlink>
        <a:srgbClr val="304FFE"/>
      </a:hlink>
      <a:folHlink>
        <a:srgbClr val="492067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2147</Words>
  <Application>WPS Presentation</Application>
  <PresentationFormat>On-screen Show (4:3)</PresentationFormat>
  <Paragraphs>92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Calibri Light</vt:lpstr>
      <vt:lpstr>Times New Roman</vt:lpstr>
      <vt:lpstr>Nunito Sans ExtraBold</vt:lpstr>
      <vt:lpstr>Nunito Sans</vt:lpstr>
      <vt:lpstr>Office Theme</vt:lpstr>
      <vt:lpstr>1_Office Theme</vt:lpstr>
      <vt:lpstr>Phân loại chữ viết tay sử dụng MNIST</vt:lpstr>
      <vt:lpstr>Tổng quan hệ thống</vt:lpstr>
      <vt:lpstr>Công nghệ sử dụng</vt:lpstr>
      <vt:lpstr>Kiến trúc hệ thống</vt:lpstr>
      <vt:lpstr>Xử lý ảnh đầu vào</vt:lpstr>
      <vt:lpstr>Huấn luyện mô hình</vt:lpstr>
      <vt:lpstr>Giao diện Web App</vt:lpstr>
      <vt:lpstr>Các chức năng chính</vt:lpstr>
      <vt:lpstr>Kết quả mô hình RandomForest</vt:lpstr>
      <vt:lpstr>Dự đoán ảnh tải lên</vt:lpstr>
      <vt:lpstr>Kết quả thực nghiệm</vt:lpstr>
      <vt:lpstr>Kết luận - Đạt được</vt:lpstr>
      <vt:lpstr>Kết luận - Học được gì</vt:lpstr>
      <vt:lpstr>Hướng phát triển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loại chữ viết tay sử dụng MNIST</dc:title>
  <dc:creator/>
  <dc:description>generated using python-pptx</dc:description>
  <cp:lastModifiedBy>Triệu Văn Hiếu</cp:lastModifiedBy>
  <cp:revision>3</cp:revision>
  <dcterms:created xsi:type="dcterms:W3CDTF">2013-01-27T09:14:00Z</dcterms:created>
  <dcterms:modified xsi:type="dcterms:W3CDTF">2025-05-30T05:34:56Z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F90F1554AE6C4D9B9DDCA6641059CF96_12</vt:lpwstr>
  </property>
  <property fmtid="{D5CDD505-2E9C-101B-9397-08002B2CF9AE}" pid="3" name="KSOProductBuildVer">
    <vt:lpwstr>1033-12.2.0.21179</vt:lpwstr>
  </property>
</Properties>
</file>